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0" d="100"/>
          <a:sy n="40" d="100"/>
        </p:scale>
        <p:origin x="216" y="3762"/>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27/02/2015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extLst>
      <p:ext uri="{BB962C8B-B14F-4D97-AF65-F5344CB8AC3E}">
        <p14:creationId xmlns=""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09-05-1436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extLst>
      <p:ext uri="{BB962C8B-B14F-4D97-AF65-F5344CB8AC3E}">
        <p14:creationId xmlns=""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238607" y="330049"/>
            <a:ext cx="20969385" cy="3634716"/>
          </a:xfrm>
          <a:prstGeom prst="rect">
            <a:avLst/>
          </a:prstGeom>
          <a:ln>
            <a:noFill/>
          </a:ln>
          <a:effectLst>
            <a:glow rad="228600">
              <a:schemeClr val="accent1">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bodyPr>
          <a:lstStyle/>
          <a:p>
            <a:pPr algn="ctr" rtl="1" fontAlgn="auto">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كلية العلوم الإنسانية والاجتماعية </a:t>
            </a:r>
          </a:p>
          <a:p>
            <a:pPr algn="ctr" rtl="1" fontAlgn="auto">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قسم علم الاجتماع والديمغرافيا</a:t>
            </a:r>
          </a:p>
          <a:p>
            <a:pPr algn="ctr" rtl="1" fontAlgn="auto">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معوقات عمل المرأة المستفيدة من القرض المصغر </a:t>
            </a:r>
          </a:p>
          <a:p>
            <a:pPr algn="ctr" fontAlgn="auto">
              <a:spcBef>
                <a:spcPts val="0"/>
              </a:spcBef>
              <a:spcAft>
                <a:spcPts val="0"/>
              </a:spcAft>
              <a:defRPr/>
            </a:pPr>
            <a:r>
              <a:rPr lang="en-US" sz="44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Obstacles that face women beneficiaries </a:t>
            </a:r>
            <a:r>
              <a:rPr lang="en-US" sz="4400" dirty="0" err="1"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fr</a:t>
            </a:r>
            <a:r>
              <a:rPr lang="fr-FR" sz="44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o</a:t>
            </a:r>
            <a:r>
              <a:rPr lang="en-US" sz="44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m micro-loan</a:t>
            </a:r>
            <a:endParaRPr lang="en-US" sz="4400" b="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389844" y="629788"/>
            <a:ext cx="2769548"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8367873" y="18208501"/>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20678068" y="18330646"/>
            <a:ext cx="4963194" cy="71437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19082319" y="5887022"/>
            <a:ext cx="7024998"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19964900" y="5939249"/>
            <a:ext cx="4929186"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9898251" y="26841961"/>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1117616" y="26676440"/>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8970433" y="14311458"/>
            <a:ext cx="9416478" cy="8572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0856443" y="14349239"/>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تساؤلات  الفرعية </a:t>
            </a:r>
            <a:endParaRPr lang="ar-DZ" sz="4500" b="1" kern="0" dirty="0">
              <a:solidFill>
                <a:srgbClr val="000000"/>
              </a:solidFill>
              <a:latin typeface="Arial"/>
              <a:cs typeface="+mn-cs"/>
            </a:endParaRPr>
          </a:p>
        </p:txBody>
      </p:sp>
      <p:sp>
        <p:nvSpPr>
          <p:cNvPr id="34" name="Organigramme : Processus 33"/>
          <p:cNvSpPr/>
          <p:nvPr/>
        </p:nvSpPr>
        <p:spPr>
          <a:xfrm>
            <a:off x="18699578" y="15301030"/>
            <a:ext cx="9958187" cy="2426987"/>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r>
              <a:rPr lang="ar-DZ" sz="4000" b="1" dirty="0">
                <a:latin typeface="Traditional Arabic" panose="02020603050405020304" pitchFamily="18" charset="-78"/>
                <a:cs typeface="Traditional Arabic" panose="02020603050405020304" pitchFamily="18" charset="-78"/>
              </a:rPr>
              <a:t>1</a:t>
            </a:r>
            <a:r>
              <a:rPr lang="ar-DZ" sz="4000" b="1" dirty="0" smtClean="0">
                <a:latin typeface="Traditional Arabic" panose="02020603050405020304" pitchFamily="18" charset="-78"/>
                <a:cs typeface="Traditional Arabic" panose="02020603050405020304" pitchFamily="18" charset="-78"/>
              </a:rPr>
              <a:t>– هل تعيق قيمة القرض عمل المرأة المستفيدة من القرض المصغر ؟</a:t>
            </a: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2- هل تعيق الأسرة عمل المرأة المستفيدة من القرض المصغر؟</a:t>
            </a:r>
            <a:endParaRPr lang="en-US" sz="4000" b="1" dirty="0">
              <a:latin typeface="Traditional Arabic" panose="02020603050405020304" pitchFamily="18" charset="-78"/>
              <a:cs typeface="Traditional Arabic" panose="02020603050405020304" pitchFamily="18" charset="-78"/>
            </a:endParaRPr>
          </a:p>
        </p:txBody>
      </p:sp>
      <p:sp>
        <p:nvSpPr>
          <p:cNvPr id="2" name="Rectangle à coins arrondis 1"/>
          <p:cNvSpPr/>
          <p:nvPr/>
        </p:nvSpPr>
        <p:spPr>
          <a:xfrm>
            <a:off x="11433163" y="4047049"/>
            <a:ext cx="6480719" cy="2345405"/>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dirty="0" smtClean="0">
                <a:latin typeface="Traditional Arabic" panose="02020603050405020304" pitchFamily="18" charset="-78"/>
                <a:cs typeface="Traditional Arabic" panose="02020603050405020304" pitchFamily="18" charset="-78"/>
              </a:rPr>
              <a:t>الاسم واللقب :هجرة قوارح </a:t>
            </a:r>
          </a:p>
          <a:p>
            <a:pPr algn="r"/>
            <a:r>
              <a:rPr lang="ar-DZ" sz="4000" dirty="0" smtClean="0">
                <a:latin typeface="Traditional Arabic" panose="02020603050405020304" pitchFamily="18" charset="-78"/>
                <a:cs typeface="Traditional Arabic" panose="02020603050405020304" pitchFamily="18" charset="-78"/>
              </a:rPr>
              <a:t>اشراف الدكتوراه: سامية عزيز</a:t>
            </a:r>
          </a:p>
          <a:p>
            <a:pPr algn="r"/>
            <a:r>
              <a:rPr lang="fr-FR" sz="4000" dirty="0">
                <a:latin typeface="Traditional Arabic" panose="02020603050405020304" pitchFamily="18" charset="-78"/>
                <a:cs typeface="Traditional Arabic" panose="02020603050405020304" pitchFamily="18" charset="-78"/>
              </a:rPr>
              <a:t>gouareh30gh@gmail.com</a:t>
            </a:r>
            <a:endParaRPr lang="ar-DZ" sz="4000" dirty="0" smtClean="0">
              <a:latin typeface="Traditional Arabic" panose="02020603050405020304" pitchFamily="18" charset="-78"/>
              <a:cs typeface="Traditional Arabic" panose="02020603050405020304" pitchFamily="18" charset="-78"/>
            </a:endParaRPr>
          </a:p>
          <a:p>
            <a:pPr algn="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276559" y="6735924"/>
            <a:ext cx="13660128" cy="7261297"/>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4000" b="1" dirty="0" smtClean="0">
                <a:latin typeface="Traditional Arabic" panose="02020603050405020304" pitchFamily="18" charset="-78"/>
                <a:cs typeface="Traditional Arabic" panose="02020603050405020304" pitchFamily="18" charset="-78"/>
              </a:rPr>
              <a:t>مع التغيير والتطور الذي عرفه المجتمع الجزائري ،لاسيما مع دخول سياسيات اقتصادية هادفة لتحسين المستوى الاقتصادي والاجتماعي بفتح فرص للعمل ،أمام مختلف الفئات والتي من بينها المرأة التي سعت دولة الجزائرية الى تدعيم مكانتها في المجتمع ،من أجل المساهمة في عميلة التنمية من خلال عدة استراتيجيات والتي من بينها القرض المصغر الذي عملت المرأة على الاستدانة بهذا القرض ،من أجل خلق منصب عمل وتحسين المستوى المعيشي ، مع اثبات مكانتها في المجتمع وبهذا سنحاول في هذه الدراسة تشخيص أهم القيود والمعوقات التي تتعرض عمل المرأة في اطار الاستفادة من القرض المصغر</a:t>
            </a:r>
            <a:endParaRPr lang="ar-DZ" sz="4000" b="1" dirty="0">
              <a:latin typeface="Traditional Arabic" panose="02020603050405020304" pitchFamily="18" charset="-78"/>
              <a:cs typeface="Traditional Arabic" panose="02020603050405020304" pitchFamily="18" charset="-78"/>
            </a:endParaRPr>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110972" y="7733275"/>
            <a:ext cx="15483648" cy="17091128"/>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4000" b="1" dirty="0">
                <a:latin typeface="Traditional Arabic" panose="02020603050405020304" pitchFamily="18" charset="-78"/>
                <a:cs typeface="Traditional Arabic" panose="02020603050405020304" pitchFamily="18" charset="-78"/>
              </a:rPr>
              <a:t>عرفت جل المجتمعات تطورات كبيرة وسريعة في مختلف مجالات الحياة ، مما أدى الى تغير انساق الحياة الاجتماعية ، خاصة  بعد دخول المرأة عالم الشغل من اجل إعطاء لنفسها مكانة في المجتمع ،وتغيير نظرة المجتمع اليها  بعدما كان منحصر الا في </a:t>
            </a:r>
            <a:r>
              <a:rPr lang="ar-DZ" sz="4000" b="1" dirty="0" smtClean="0">
                <a:latin typeface="Traditional Arabic" panose="02020603050405020304" pitchFamily="18" charset="-78"/>
                <a:cs typeface="Traditional Arabic" panose="02020603050405020304" pitchFamily="18" charset="-78"/>
              </a:rPr>
              <a:t>البيت، الا </a:t>
            </a:r>
            <a:r>
              <a:rPr lang="ar-DZ" sz="4000" b="1" dirty="0">
                <a:latin typeface="Traditional Arabic" panose="02020603050405020304" pitchFamily="18" charset="-78"/>
                <a:cs typeface="Traditional Arabic" panose="02020603050405020304" pitchFamily="18" charset="-78"/>
              </a:rPr>
              <a:t>ان وصولها الى مستويات عليا من التعليم جعلها تدخل عالم الشغل بقوة وفي كل مجالات باختلاف اشكالها.</a:t>
            </a:r>
          </a:p>
          <a:p>
            <a:pPr algn="r" rtl="1"/>
            <a:r>
              <a:rPr lang="ar-DZ" sz="4000" b="1" dirty="0">
                <a:latin typeface="Traditional Arabic" panose="02020603050405020304" pitchFamily="18" charset="-78"/>
                <a:cs typeface="Traditional Arabic" panose="02020603050405020304" pitchFamily="18" charset="-78"/>
              </a:rPr>
              <a:t>فالعمل المرأة لم يظهر الا في المجتمعات الغربية </a:t>
            </a:r>
            <a:r>
              <a:rPr lang="ar-DZ" sz="4000" b="1" dirty="0" smtClean="0">
                <a:latin typeface="Traditional Arabic" panose="02020603050405020304" pitchFamily="18" charset="-78"/>
                <a:cs typeface="Traditional Arabic" panose="02020603050405020304" pitchFamily="18" charset="-78"/>
              </a:rPr>
              <a:t>فقط، </a:t>
            </a:r>
            <a:r>
              <a:rPr lang="ar-DZ" sz="4000" b="1" dirty="0">
                <a:latin typeface="Traditional Arabic" panose="02020603050405020304" pitchFamily="18" charset="-78"/>
                <a:cs typeface="Traditional Arabic" panose="02020603050405020304" pitchFamily="18" charset="-78"/>
              </a:rPr>
              <a:t>بل كان في كل المجتمعات والتي من بينها </a:t>
            </a:r>
            <a:r>
              <a:rPr lang="ar-DZ" sz="4000" b="1" dirty="0" smtClean="0">
                <a:latin typeface="Traditional Arabic" panose="02020603050405020304" pitchFamily="18" charset="-78"/>
                <a:cs typeface="Traditional Arabic" panose="02020603050405020304" pitchFamily="18" charset="-78"/>
              </a:rPr>
              <a:t>الجزائر </a:t>
            </a:r>
            <a:r>
              <a:rPr lang="ar-DZ" sz="4000" b="1" dirty="0">
                <a:latin typeface="Traditional Arabic" panose="02020603050405020304" pitchFamily="18" charset="-78"/>
                <a:cs typeface="Traditional Arabic" panose="02020603050405020304" pitchFamily="18" charset="-78"/>
              </a:rPr>
              <a:t>الذي عرف عدة مراحل بدء من فترة ما قبل الاحتلال </a:t>
            </a:r>
            <a:r>
              <a:rPr lang="ar-DZ" sz="4000" b="1" dirty="0" smtClean="0">
                <a:latin typeface="Traditional Arabic" panose="02020603050405020304" pitchFamily="18" charset="-78"/>
                <a:cs typeface="Traditional Arabic" panose="02020603050405020304" pitchFamily="18" charset="-78"/>
              </a:rPr>
              <a:t>وصولا الاستقلال </a:t>
            </a:r>
            <a:r>
              <a:rPr lang="ar-DZ" sz="4000" b="1" dirty="0">
                <a:latin typeface="Traditional Arabic" panose="02020603050405020304" pitchFamily="18" charset="-78"/>
                <a:cs typeface="Traditional Arabic" panose="02020603050405020304" pitchFamily="18" charset="-78"/>
              </a:rPr>
              <a:t>التي شهدت نسب عمل المرأة ضئيلة مقارنة بالرجال وهذا راجع الى البيئة الجغرافية والوضعية الاسرية ، الا ان السلطات الجزائرية عملت على تعليم المرأة من اجل اكسابها مستويات علمية وتمكينها من تقلد مناصب عليا.</a:t>
            </a:r>
          </a:p>
          <a:p>
            <a:pPr algn="r" rtl="1"/>
            <a:r>
              <a:rPr lang="ar-DZ" sz="4000" b="1" dirty="0">
                <a:latin typeface="Traditional Arabic" panose="02020603050405020304" pitchFamily="18" charset="-78"/>
                <a:cs typeface="Traditional Arabic" panose="02020603050405020304" pitchFamily="18" charset="-78"/>
              </a:rPr>
              <a:t>فالدولة الجزائرية حرصت على إدماج المرأة في الحياة العمالية </a:t>
            </a:r>
            <a:r>
              <a:rPr lang="ar-DZ" sz="4000" b="1" dirty="0" err="1">
                <a:latin typeface="Traditional Arabic" panose="02020603050405020304" pitchFamily="18" charset="-78"/>
                <a:cs typeface="Traditional Arabic" panose="02020603050405020304" pitchFamily="18" charset="-78"/>
              </a:rPr>
              <a:t>منتهجة</a:t>
            </a:r>
            <a:r>
              <a:rPr lang="ar-DZ" sz="4000" b="1" dirty="0">
                <a:latin typeface="Traditional Arabic" panose="02020603050405020304" pitchFamily="18" charset="-78"/>
                <a:cs typeface="Traditional Arabic" panose="02020603050405020304" pitchFamily="18" charset="-78"/>
              </a:rPr>
              <a:t> عدة سياسيات في ذلك ،و التي من بينها برنامج التجديد الريفي الذي يحفز على استحداث مشاريع استثمارية خاصة في الأنشطة الفلاحية والخدماتية  والصناعية بالإضافة إلى تكوين العنصر النسوي وإعداد برنامج خاص بالتربصات المهنية والتكوين المهني موجه إلى النساء الحرفيات والماكثات بالبيت وهذا من خلال سياسية القرض المصغر.</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فالقرض المصغر يعد من أهم المبادرات التي قامت بها الجزائر لامتصاص البطالة وخلق فرص للتشغيل لصالح الفئات  الفقيرة ، اذ يعتمد جهاز القرض المصغر على منح قروض يتم تسديدها على المدى القصير أو الطويل، فيعد القرض المصغر من السياسات التي تستهدف الفئة العاطلة عن العمل وتبحث عنه سواء من الرجال أو النساء ،فنصيب النساء من القروض المصغرة نصيبا وافرا نظرا لما خصصت لهن الدولة من تسهيلات ومتابعة وتوجيه ،حيث تكون الاستفادة من القرض المصغر حسب طبيعة عمل كل امرأة أو مهنتها سواء كان : النسيج ،</a:t>
            </a:r>
            <a:r>
              <a:rPr lang="ar-DZ" sz="4000" b="1" dirty="0" err="1">
                <a:latin typeface="Traditional Arabic" panose="02020603050405020304" pitchFamily="18" charset="-78"/>
                <a:cs typeface="Traditional Arabic" panose="02020603050405020304" pitchFamily="18" charset="-78"/>
              </a:rPr>
              <a:t>الخياطة،الفلاحة،الخدمات</a:t>
            </a:r>
            <a:r>
              <a:rPr lang="ar-DZ" sz="4000" b="1" dirty="0">
                <a:latin typeface="Traditional Arabic" panose="02020603050405020304" pitchFamily="18" charset="-78"/>
                <a:cs typeface="Traditional Arabic" panose="02020603050405020304" pitchFamily="18" charset="-78"/>
              </a:rPr>
              <a:t> ......</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وانطلاقا من الأهمية المتعاظمة لعمل المرأة المستفيدة من القرض المصغر افرز معوقات </a:t>
            </a:r>
            <a:r>
              <a:rPr lang="ar-DZ" sz="4000" b="1" dirty="0" err="1" smtClean="0">
                <a:latin typeface="Traditional Arabic" panose="02020603050405020304" pitchFamily="18" charset="-78"/>
                <a:cs typeface="Traditional Arabic" panose="02020603050405020304" pitchFamily="18" charset="-78"/>
              </a:rPr>
              <a:t>لها،ويقصد</a:t>
            </a:r>
            <a:r>
              <a:rPr lang="ar-DZ" sz="4000" b="1" dirty="0" smtClean="0">
                <a:latin typeface="Traditional Arabic" panose="02020603050405020304" pitchFamily="18" charset="-78"/>
                <a:cs typeface="Traditional Arabic" panose="02020603050405020304" pitchFamily="18" charset="-78"/>
              </a:rPr>
              <a:t> </a:t>
            </a:r>
            <a:r>
              <a:rPr lang="ar-DZ" sz="4000" b="1" dirty="0">
                <a:latin typeface="Traditional Arabic" panose="02020603050405020304" pitchFamily="18" charset="-78"/>
                <a:cs typeface="Traditional Arabic" panose="02020603050405020304" pitchFamily="18" charset="-78"/>
              </a:rPr>
              <a:t>بهده الأخيرة الصعوبات أو المشكلات التي تحول دون قيام المرأة لعملها بأكمل وجه والذي قد يعود إلى قيمة القرض غير كافية أو إلى عدم وجود بيئة أسرية مساندة لعملها، وبهذا سنحاول في هذه دراستنا هذه إلى إبراز أهم المعوقات وصعوبات التي تعرقل مسار عمل المرأة المستفيدة من القرض المصغر وذلك من خلال تسليط الضوء على المستفيدات من القرض المصغر بمدينة ورقلة وذلك بطرح التساؤل التالي:</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ما هي </a:t>
            </a:r>
            <a:r>
              <a:rPr lang="ar-DZ" sz="4000" b="1" dirty="0" smtClean="0">
                <a:latin typeface="Traditional Arabic" panose="02020603050405020304" pitchFamily="18" charset="-78"/>
                <a:cs typeface="Traditional Arabic" panose="02020603050405020304" pitchFamily="18" charset="-78"/>
              </a:rPr>
              <a:t>معوقات عمل المرأة المستفيدة </a:t>
            </a:r>
            <a:r>
              <a:rPr lang="ar-DZ" sz="4000" b="1" dirty="0">
                <a:latin typeface="Traditional Arabic" panose="02020603050405020304" pitchFamily="18" charset="-78"/>
                <a:cs typeface="Traditional Arabic" panose="02020603050405020304" pitchFamily="18" charset="-78"/>
              </a:rPr>
              <a:t>من القرض </a:t>
            </a:r>
            <a:r>
              <a:rPr lang="ar-DZ" sz="4000" b="1" dirty="0" smtClean="0">
                <a:latin typeface="Traditional Arabic" panose="02020603050405020304" pitchFamily="18" charset="-78"/>
                <a:cs typeface="Traditional Arabic" panose="02020603050405020304" pitchFamily="18" charset="-78"/>
              </a:rPr>
              <a:t>المصغر؟</a:t>
            </a:r>
            <a:endParaRPr lang="en-US" sz="4000" b="1" dirty="0">
              <a:latin typeface="Traditional Arabic" panose="02020603050405020304" pitchFamily="18" charset="-78"/>
              <a:cs typeface="Traditional Arabic" panose="02020603050405020304" pitchFamily="18" charset="-78"/>
            </a:endParaRPr>
          </a:p>
        </p:txBody>
      </p:sp>
      <p:sp>
        <p:nvSpPr>
          <p:cNvPr id="26" name="Rectangle 24"/>
          <p:cNvSpPr/>
          <p:nvPr/>
        </p:nvSpPr>
        <p:spPr>
          <a:xfrm>
            <a:off x="15482633" y="19199895"/>
            <a:ext cx="13454054" cy="5107741"/>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571500" indent="-571500" algn="just" rtl="1">
              <a:lnSpc>
                <a:spcPct val="150000"/>
              </a:lnSpc>
              <a:buFont typeface="Wingdings" panose="05000000000000000000" pitchFamily="2" charset="2"/>
              <a:buChar char="ü"/>
            </a:pPr>
            <a:r>
              <a:rPr lang="ar-DZ" sz="4000" b="1" dirty="0">
                <a:latin typeface="Traditional Arabic" panose="02020603050405020304" pitchFamily="18" charset="-78"/>
                <a:cs typeface="Traditional Arabic" panose="02020603050405020304" pitchFamily="18" charset="-78"/>
              </a:rPr>
              <a:t>محاولة الوقوف على عمل المرأة المستفيدة من القرض المصغر من خلال تشخيص القيود والمعوقات التي تؤثر سلبا على أدائها</a:t>
            </a:r>
            <a:r>
              <a:rPr lang="ar-DZ" sz="4000" b="1" dirty="0" smtClean="0">
                <a:latin typeface="Traditional Arabic" panose="02020603050405020304" pitchFamily="18" charset="-78"/>
                <a:cs typeface="Traditional Arabic" panose="02020603050405020304" pitchFamily="18" charset="-78"/>
              </a:rPr>
              <a:t>.</a:t>
            </a:r>
          </a:p>
          <a:p>
            <a:pPr marL="571500" indent="-571500" algn="just" rtl="1">
              <a:lnSpc>
                <a:spcPct val="150000"/>
              </a:lnSpc>
              <a:buFont typeface="Wingdings" panose="05000000000000000000" pitchFamily="2" charset="2"/>
              <a:buChar char="ü"/>
            </a:pPr>
            <a:r>
              <a:rPr lang="ar-DZ" sz="4000" b="1" dirty="0">
                <a:latin typeface="Traditional Arabic" panose="02020603050405020304" pitchFamily="18" charset="-78"/>
                <a:cs typeface="Traditional Arabic" panose="02020603050405020304" pitchFamily="18" charset="-78"/>
              </a:rPr>
              <a:t>الكشف عن اهم المعوقات التي تتعرض عمل المرأة المستفيدة من القرض </a:t>
            </a:r>
            <a:r>
              <a:rPr lang="ar-DZ" sz="4000" b="1" dirty="0" smtClean="0">
                <a:latin typeface="Traditional Arabic" panose="02020603050405020304" pitchFamily="18" charset="-78"/>
                <a:cs typeface="Traditional Arabic" panose="02020603050405020304" pitchFamily="18" charset="-78"/>
              </a:rPr>
              <a:t>المصغر.</a:t>
            </a:r>
          </a:p>
          <a:p>
            <a:pPr marL="571500" indent="-571500" algn="just" rtl="1">
              <a:lnSpc>
                <a:spcPct val="150000"/>
              </a:lnSpc>
              <a:buFont typeface="Wingdings" panose="05000000000000000000" pitchFamily="2" charset="2"/>
              <a:buChar char="ü"/>
            </a:pPr>
            <a:r>
              <a:rPr lang="ar-DZ" sz="4000" b="1" dirty="0">
                <a:latin typeface="Traditional Arabic" panose="02020603050405020304" pitchFamily="18" charset="-78"/>
                <a:cs typeface="Traditional Arabic" panose="02020603050405020304" pitchFamily="18" charset="-78"/>
              </a:rPr>
              <a:t>معرفة أنواع المعوقات التي تحول دون إنجاز المرأة لعملها.</a:t>
            </a:r>
          </a:p>
          <a:p>
            <a:pPr algn="just" rtl="1">
              <a:lnSpc>
                <a:spcPct val="150000"/>
              </a:lnSpc>
            </a:pPr>
            <a:endParaRPr lang="en-US" sz="3600" b="1" dirty="0">
              <a:solidFill>
                <a:srgbClr val="000000"/>
              </a:solidFill>
              <a:latin typeface="Traditional Arabic" panose="02020603050405020304" pitchFamily="18" charset="-78"/>
              <a:cs typeface="Traditional Arabic" panose="02020603050405020304" pitchFamily="18" charset="-78"/>
            </a:endParaRPr>
          </a:p>
        </p:txBody>
      </p:sp>
      <p:sp>
        <p:nvSpPr>
          <p:cNvPr id="33" name="Rectangle 18"/>
          <p:cNvSpPr>
            <a:spLocks noChangeArrowheads="1"/>
          </p:cNvSpPr>
          <p:nvPr/>
        </p:nvSpPr>
        <p:spPr bwMode="auto">
          <a:xfrm>
            <a:off x="2074995" y="25025286"/>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238607" y="25157509"/>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7" name="Pensées 6"/>
          <p:cNvSpPr/>
          <p:nvPr/>
        </p:nvSpPr>
        <p:spPr>
          <a:xfrm>
            <a:off x="-2448072" y="26118202"/>
            <a:ext cx="17459579" cy="8094233"/>
          </a:xfrm>
          <a:prstGeom prst="cloudCallout">
            <a:avLst>
              <a:gd name="adj1" fmla="val -8943"/>
              <a:gd name="adj2" fmla="val -26959"/>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2"/>
          </a:lnRef>
          <a:fillRef idx="2">
            <a:schemeClr val="accent2"/>
          </a:fillRef>
          <a:effectRef idx="1">
            <a:schemeClr val="accent2"/>
          </a:effectRef>
          <a:fontRef idx="minor">
            <a:schemeClr val="dk1"/>
          </a:fontRef>
        </p:style>
        <p:txBody>
          <a:bodyPr rtlCol="1" anchor="ctr"/>
          <a:lstStyle/>
          <a:p>
            <a:pPr algn="r" rtl="1">
              <a:lnSpc>
                <a:spcPct val="150000"/>
              </a:lnSpc>
            </a:pPr>
            <a:r>
              <a:rPr lang="ar-DZ" sz="4000" b="1" u="sng" dirty="0">
                <a:latin typeface="Traditional Arabic" panose="02020603050405020304" pitchFamily="18" charset="-78"/>
                <a:cs typeface="Traditional Arabic" panose="02020603050405020304" pitchFamily="18" charset="-78"/>
              </a:rPr>
              <a:t>1 المقابلة</a:t>
            </a:r>
            <a:r>
              <a:rPr lang="ar-DZ" sz="4000" b="1" dirty="0">
                <a:latin typeface="Traditional Arabic" panose="02020603050405020304" pitchFamily="18" charset="-78"/>
                <a:cs typeface="Traditional Arabic" panose="02020603050405020304" pitchFamily="18" charset="-78"/>
              </a:rPr>
              <a:t>: اعتمدنا على المقابلة الغير مقننة وكانت مع المكلفة بالخلية الاعلام والاتصال بوكالة التسيير القرض المصغر بولاية ورقلة</a:t>
            </a:r>
            <a:r>
              <a:rPr lang="ar-DZ" sz="4000" b="1" dirty="0" smtClean="0">
                <a:latin typeface="Traditional Arabic" panose="02020603050405020304" pitchFamily="18" charset="-78"/>
                <a:cs typeface="Traditional Arabic" panose="02020603050405020304" pitchFamily="18" charset="-78"/>
              </a:rPr>
              <a:t>.</a:t>
            </a:r>
          </a:p>
          <a:p>
            <a:pPr algn="r" rtl="1">
              <a:lnSpc>
                <a:spcPct val="150000"/>
              </a:lnSpc>
            </a:pPr>
            <a:r>
              <a:rPr lang="ar-DZ" sz="4000" b="1" u="sng" dirty="0" smtClean="0">
                <a:latin typeface="Traditional Arabic" panose="02020603050405020304" pitchFamily="18" charset="-78"/>
                <a:cs typeface="Traditional Arabic" panose="02020603050405020304" pitchFamily="18" charset="-78"/>
              </a:rPr>
              <a:t>2 </a:t>
            </a:r>
            <a:r>
              <a:rPr lang="ar-DZ" sz="4000" b="1" u="sng" dirty="0">
                <a:latin typeface="Traditional Arabic" panose="02020603050405020304" pitchFamily="18" charset="-78"/>
                <a:cs typeface="Traditional Arabic" panose="02020603050405020304" pitchFamily="18" charset="-78"/>
              </a:rPr>
              <a:t>الاستبيان</a:t>
            </a:r>
            <a:r>
              <a:rPr lang="ar-DZ" sz="4000" b="1" dirty="0">
                <a:latin typeface="Traditional Arabic" panose="02020603050405020304" pitchFamily="18" charset="-78"/>
                <a:cs typeface="Traditional Arabic" panose="02020603050405020304" pitchFamily="18" charset="-78"/>
              </a:rPr>
              <a:t>: اعتمدنا على الاستبيان المغلق المفتوح والذي تتضمن 34 سؤال قسم على </a:t>
            </a:r>
            <a:r>
              <a:rPr lang="ar-DZ" sz="4000" b="1" dirty="0" err="1">
                <a:latin typeface="Traditional Arabic" panose="02020603050405020304" pitchFamily="18" charset="-78"/>
                <a:cs typeface="Traditional Arabic" panose="02020603050405020304" pitchFamily="18" charset="-78"/>
              </a:rPr>
              <a:t>ثلات</a:t>
            </a:r>
            <a:r>
              <a:rPr lang="ar-DZ" sz="4000" b="1" dirty="0">
                <a:latin typeface="Traditional Arabic" panose="02020603050405020304" pitchFamily="18" charset="-78"/>
                <a:cs typeface="Traditional Arabic" panose="02020603050405020304" pitchFamily="18" charset="-78"/>
              </a:rPr>
              <a:t> محاور ،فالمحور الأول تضمن البيانات الشخصية، اما المحور الثاني خاص بالفرضية الأولى ،والمحور الثالث كان خاص بالفرضية الثانية.</a:t>
            </a:r>
          </a:p>
          <a:p>
            <a:pPr algn="just" rtl="1">
              <a:lnSpc>
                <a:spcPct val="150000"/>
              </a:lnSpc>
            </a:pPr>
            <a:r>
              <a:rPr lang="ar-DZ" sz="4000" b="1" dirty="0">
                <a:latin typeface="Traditional Arabic" panose="02020603050405020304" pitchFamily="18" charset="-78"/>
                <a:cs typeface="Traditional Arabic" panose="02020603050405020304" pitchFamily="18" charset="-78"/>
              </a:rPr>
              <a:t> </a:t>
            </a:r>
          </a:p>
        </p:txBody>
      </p:sp>
      <p:sp>
        <p:nvSpPr>
          <p:cNvPr id="39" name="Rectangle 18"/>
          <p:cNvSpPr>
            <a:spLocks noChangeArrowheads="1"/>
          </p:cNvSpPr>
          <p:nvPr/>
        </p:nvSpPr>
        <p:spPr bwMode="auto">
          <a:xfrm>
            <a:off x="11433163" y="34758585"/>
            <a:ext cx="8175791"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1890044" y="34959280"/>
            <a:ext cx="7262028" cy="1259171"/>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9899305" y="36730157"/>
            <a:ext cx="10917094" cy="5188745"/>
          </a:xfrm>
          <a:prstGeom prst="wedgeEllipseCallout">
            <a:avLst>
              <a:gd name="adj1" fmla="val 953"/>
              <a:gd name="adj2" fmla="val -55182"/>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r" rtl="1"/>
            <a:r>
              <a:rPr lang="ar-DZ" sz="4000" b="1" u="sng" dirty="0" smtClean="0">
                <a:latin typeface="Traditional Arabic" panose="02020603050405020304" pitchFamily="18" charset="-78"/>
                <a:cs typeface="Traditional Arabic" panose="02020603050405020304" pitchFamily="18" charset="-78"/>
              </a:rPr>
              <a:t>مجتمع  البحث</a:t>
            </a:r>
            <a:r>
              <a:rPr lang="ar-DZ" sz="4000" b="1" dirty="0" smtClean="0">
                <a:latin typeface="Traditional Arabic" panose="02020603050405020304" pitchFamily="18" charset="-78"/>
                <a:cs typeface="Traditional Arabic" panose="02020603050405020304" pitchFamily="18" charset="-78"/>
              </a:rPr>
              <a:t>: يتكون من جميع النساء المستفيدات من القرض المصغر التي تم اختيارها من اجل إجراء الدارسة  وقدر عددهم ب 25 امرأة .</a:t>
            </a:r>
          </a:p>
          <a:p>
            <a:pPr algn="r" rtl="1"/>
            <a:r>
              <a:rPr lang="ar-DZ" sz="4000" b="1" u="sng" dirty="0" smtClean="0">
                <a:latin typeface="Traditional Arabic" panose="02020603050405020304" pitchFamily="18" charset="-78"/>
                <a:cs typeface="Traditional Arabic" panose="02020603050405020304" pitchFamily="18" charset="-78"/>
              </a:rPr>
              <a:t>عينة الدراسة </a:t>
            </a:r>
            <a:r>
              <a:rPr lang="ar-DZ" sz="4000" b="1" dirty="0" smtClean="0">
                <a:latin typeface="Traditional Arabic" panose="02020603050405020304" pitchFamily="18" charset="-78"/>
                <a:cs typeface="Traditional Arabic" panose="02020603050405020304" pitchFamily="18" charset="-78"/>
              </a:rPr>
              <a:t>:ونظرا </a:t>
            </a:r>
            <a:r>
              <a:rPr lang="ar-DZ" sz="4000" b="1" dirty="0">
                <a:latin typeface="Traditional Arabic" panose="02020603050405020304" pitchFamily="18" charset="-78"/>
                <a:cs typeface="Traditional Arabic" panose="02020603050405020304" pitchFamily="18" charset="-78"/>
              </a:rPr>
              <a:t>لطبيعة الموضوع وخصائص مجتمع الدراسة تم اختيار عينة </a:t>
            </a:r>
            <a:r>
              <a:rPr lang="ar-DZ" sz="4000" b="1" dirty="0" smtClean="0">
                <a:latin typeface="Traditional Arabic" panose="02020603050405020304" pitchFamily="18" charset="-78"/>
                <a:cs typeface="Traditional Arabic" panose="02020603050405020304" pitchFamily="18" charset="-78"/>
              </a:rPr>
              <a:t>قصدية بحكم عدد المستفيدات كان كبير مما استدعى الاعتماد على هذه العينة .</a:t>
            </a:r>
            <a:endParaRPr lang="en-US" sz="4000" b="1" dirty="0">
              <a:latin typeface="Traditional Arabic" panose="02020603050405020304" pitchFamily="18" charset="-78"/>
              <a:cs typeface="Traditional Arabic" panose="02020603050405020304" pitchFamily="18" charset="-78"/>
            </a:endParaRPr>
          </a:p>
        </p:txBody>
      </p:sp>
      <p:pic>
        <p:nvPicPr>
          <p:cNvPr id="11" name="Image 10"/>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20856443" y="34199450"/>
            <a:ext cx="6771503" cy="3591009"/>
          </a:xfrm>
          <a:prstGeom prst="rect">
            <a:avLst/>
          </a:prstGeom>
        </p:spPr>
      </p:pic>
      <p:pic>
        <p:nvPicPr>
          <p:cNvPr id="12" name="Image 11"/>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3565910" y="38619957"/>
            <a:ext cx="4524124" cy="4248472"/>
          </a:xfrm>
          <a:prstGeom prst="rect">
            <a:avLst/>
          </a:prstGeom>
        </p:spPr>
      </p:pic>
      <p:pic>
        <p:nvPicPr>
          <p:cNvPr id="13" name="Image 12"/>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2325346" y="34398467"/>
            <a:ext cx="6224683" cy="4035458"/>
          </a:xfrm>
          <a:prstGeom prst="rect">
            <a:avLst/>
          </a:prstGeom>
        </p:spPr>
      </p:pic>
      <p:pic>
        <p:nvPicPr>
          <p:cNvPr id="14" name="Image 13"/>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5842987" y="13286881"/>
            <a:ext cx="2548580" cy="4921620"/>
          </a:xfrm>
          <a:prstGeom prst="rect">
            <a:avLst/>
          </a:prstGeom>
        </p:spPr>
      </p:pic>
      <p:pic>
        <p:nvPicPr>
          <p:cNvPr id="15" name="Image 14"/>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22278282" y="38298768"/>
            <a:ext cx="4217827" cy="3615424"/>
          </a:xfrm>
          <a:prstGeom prst="rect">
            <a:avLst/>
          </a:prstGeom>
        </p:spPr>
      </p:pic>
      <p:pic>
        <p:nvPicPr>
          <p:cNvPr id="16" name="Image 15"/>
          <p:cNvPicPr>
            <a:picLocks noChangeAspect="1"/>
          </p:cNvPicPr>
          <p:nvPr/>
        </p:nvPicPr>
        <p:blipFill>
          <a:blip r:embed="rId9">
            <a:extLst>
              <a:ext uri="{28A0092B-C50C-407E-A947-70E740481C1C}">
                <a14:useLocalDpi xmlns="" xmlns:a14="http://schemas.microsoft.com/office/drawing/2010/main" val="0"/>
              </a:ext>
            </a:extLst>
          </a:blip>
          <a:stretch>
            <a:fillRect/>
          </a:stretch>
        </p:blipFill>
        <p:spPr>
          <a:xfrm>
            <a:off x="13753729" y="24510562"/>
            <a:ext cx="4392487" cy="3444498"/>
          </a:xfrm>
          <a:prstGeom prst="rect">
            <a:avLst/>
          </a:prstGeom>
        </p:spPr>
      </p:pic>
      <p:pic>
        <p:nvPicPr>
          <p:cNvPr id="36" name="Picture 193" descr="Univ-Sigle"/>
          <p:cNvPicPr>
            <a:picLocks noChangeAspect="1"/>
          </p:cNvPicPr>
          <p:nvPr/>
        </p:nvPicPr>
        <p:blipFill>
          <a:blip r:embed="rId3" cstate="print"/>
          <a:stretch>
            <a:fillRect/>
          </a:stretch>
        </p:blipFill>
        <p:spPr>
          <a:xfrm>
            <a:off x="25641261" y="957055"/>
            <a:ext cx="2424091"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à coins arrondis 4"/>
          <p:cNvSpPr/>
          <p:nvPr/>
        </p:nvSpPr>
        <p:spPr>
          <a:xfrm>
            <a:off x="17578132" y="28654771"/>
            <a:ext cx="10535870" cy="4544350"/>
          </a:xfrm>
          <a:prstGeom prst="wedgeRoundRectCallout">
            <a:avLst>
              <a:gd name="adj1" fmla="val -5530"/>
              <a:gd name="adj2" fmla="val -71998"/>
              <a:gd name="adj3" fmla="val 16667"/>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rtlCol="1" anchor="ctr"/>
          <a:lstStyle/>
          <a:p>
            <a:pPr algn="justLow" rtl="1">
              <a:lnSpc>
                <a:spcPct val="150000"/>
              </a:lnSpc>
            </a:pPr>
            <a:r>
              <a:rPr lang="ar-DZ" sz="4000" b="1" cap="all" dirty="0">
                <a:ln w="9000" cmpd="sng">
                  <a:solidFill>
                    <a:sysClr val="windowText" lastClr="000000"/>
                  </a:solidFill>
                  <a:prstDash val="solid"/>
                </a:ln>
                <a:solidFill>
                  <a:sysClr val="windowText" lastClr="000000"/>
                </a:solidFill>
                <a:effectLst>
                  <a:reflection blurRad="12700" stA="28000" endPos="45000" dist="1000" dir="5400000" sy="-100000" algn="bl" rotWithShape="0"/>
                </a:effectLst>
                <a:latin typeface="Traditional Arabic" panose="02020603050405020304" pitchFamily="18" charset="-78"/>
                <a:cs typeface="Traditional Arabic" panose="02020603050405020304" pitchFamily="18" charset="-78"/>
              </a:rPr>
              <a:t>ولتحقيق أهداف البحث والتحقق من تساؤلات  الدراسة تم الاعتماد  على المنهج الوصفي الذي يعتبر مناسباً لمجال الدراسة </a:t>
            </a:r>
            <a:r>
              <a:rPr lang="ar-DZ" sz="4000" b="1" cap="all" dirty="0" smtClean="0">
                <a:ln w="9000" cmpd="sng">
                  <a:solidFill>
                    <a:sysClr val="windowText" lastClr="000000"/>
                  </a:solidFill>
                  <a:prstDash val="solid"/>
                </a:ln>
                <a:solidFill>
                  <a:sysClr val="windowText" lastClr="000000"/>
                </a:solidFill>
                <a:effectLst>
                  <a:reflection blurRad="12700" stA="28000" endPos="45000" dist="1000" dir="5400000" sy="-100000" algn="bl" rotWithShape="0"/>
                </a:effectLst>
                <a:latin typeface="Traditional Arabic" panose="02020603050405020304" pitchFamily="18" charset="-78"/>
                <a:cs typeface="Traditional Arabic" panose="02020603050405020304" pitchFamily="18" charset="-78"/>
              </a:rPr>
              <a:t>الحالية والذي </a:t>
            </a:r>
            <a:r>
              <a:rPr lang="ar-DZ" sz="4000" b="1" cap="all" dirty="0">
                <a:ln w="9000" cmpd="sng">
                  <a:solidFill>
                    <a:sysClr val="windowText" lastClr="000000"/>
                  </a:solidFill>
                  <a:prstDash val="solid"/>
                </a:ln>
                <a:solidFill>
                  <a:sysClr val="windowText" lastClr="000000"/>
                </a:solidFill>
                <a:effectLst>
                  <a:reflection blurRad="12700" stA="28000" endPos="45000" dist="1000" dir="5400000" sy="-100000" algn="bl" rotWithShape="0"/>
                </a:effectLst>
                <a:latin typeface="Traditional Arabic" panose="02020603050405020304" pitchFamily="18" charset="-78"/>
                <a:cs typeface="Traditional Arabic" panose="02020603050405020304" pitchFamily="18" charset="-78"/>
              </a:rPr>
              <a:t>من خلاله تمت المحاولة الكشف عن معوقات عمل </a:t>
            </a:r>
            <a:r>
              <a:rPr lang="ar-DZ" sz="4000" b="1" cap="all" dirty="0" smtClean="0">
                <a:ln w="9000" cmpd="sng">
                  <a:solidFill>
                    <a:sysClr val="windowText" lastClr="000000"/>
                  </a:solidFill>
                  <a:prstDash val="solid"/>
                </a:ln>
                <a:solidFill>
                  <a:sysClr val="windowText" lastClr="000000"/>
                </a:solidFill>
                <a:effectLst>
                  <a:reflection blurRad="12700" stA="28000" endPos="45000" dist="1000" dir="5400000" sy="-100000" algn="bl" rotWithShape="0"/>
                </a:effectLst>
                <a:latin typeface="Traditional Arabic" panose="02020603050405020304" pitchFamily="18" charset="-78"/>
                <a:cs typeface="Traditional Arabic" panose="02020603050405020304" pitchFamily="18" charset="-78"/>
              </a:rPr>
              <a:t>المرأة المستفيدة </a:t>
            </a:r>
            <a:r>
              <a:rPr lang="ar-DZ" sz="4000" b="1" cap="all" dirty="0">
                <a:ln w="9000" cmpd="sng">
                  <a:solidFill>
                    <a:sysClr val="windowText" lastClr="000000"/>
                  </a:solidFill>
                  <a:prstDash val="solid"/>
                </a:ln>
                <a:solidFill>
                  <a:sysClr val="windowText" lastClr="000000"/>
                </a:solidFill>
                <a:effectLst>
                  <a:reflection blurRad="12700" stA="28000" endPos="45000" dist="1000" dir="5400000" sy="-100000" algn="bl" rotWithShape="0"/>
                </a:effectLst>
                <a:latin typeface="Traditional Arabic" panose="02020603050405020304" pitchFamily="18" charset="-78"/>
                <a:cs typeface="Traditional Arabic" panose="02020603050405020304" pitchFamily="18" charset="-78"/>
              </a:rPr>
              <a:t>من القرض المصغر</a:t>
            </a:r>
            <a:r>
              <a:rPr lang="ar-DZ" sz="4000" cap="all" dirty="0">
                <a:ln w="9000" cmpd="sng">
                  <a:solidFill>
                    <a:sysClr val="windowText" lastClr="000000"/>
                  </a:solidFill>
                  <a:prstDash val="solid"/>
                </a:ln>
                <a:solidFill>
                  <a:sysClr val="windowText" lastClr="000000"/>
                </a:solidFill>
                <a:effectLst>
                  <a:reflection blurRad="12700" stA="28000" endPos="45000" dist="1000" dir="5400000" sy="-100000" algn="bl" rotWithShape="0"/>
                </a:effectLst>
                <a:latin typeface="Traditional Arabic" panose="02020603050405020304" pitchFamily="18" charset="-78"/>
                <a:cs typeface="Traditional Arabic" panose="02020603050405020304" pitchFamily="18" charset="-78"/>
              </a:rPr>
              <a:t>.</a:t>
            </a:r>
          </a:p>
        </p:txBody>
      </p:sp>
      <p:pic>
        <p:nvPicPr>
          <p:cNvPr id="17" name="Image 16"/>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20306456" y="24307636"/>
            <a:ext cx="7560840" cy="2220364"/>
          </a:xfrm>
          <a:prstGeom prst="rect">
            <a:avLst/>
          </a:prstGeom>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536</TotalTime>
  <Words>723</Words>
  <Application>Microsoft Office PowerPoint</Application>
  <PresentationFormat>Personnalisé</PresentationFormat>
  <Paragraphs>33</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samsung</cp:lastModifiedBy>
  <cp:revision>64</cp:revision>
  <dcterms:created xsi:type="dcterms:W3CDTF">2014-04-16T09:22:23Z</dcterms:created>
  <dcterms:modified xsi:type="dcterms:W3CDTF">2015-02-27T16:48:18Z</dcterms:modified>
</cp:coreProperties>
</file>